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12"/>
  </p:notesMasterIdLst>
  <p:sldIdLst>
    <p:sldId id="278" r:id="rId2"/>
    <p:sldId id="310" r:id="rId3"/>
    <p:sldId id="311" r:id="rId4"/>
    <p:sldId id="312" r:id="rId5"/>
    <p:sldId id="313" r:id="rId6"/>
    <p:sldId id="317" r:id="rId7"/>
    <p:sldId id="318" r:id="rId8"/>
    <p:sldId id="315" r:id="rId9"/>
    <p:sldId id="320" r:id="rId10"/>
    <p:sldId id="319" r:id="rId11"/>
  </p:sldIdLst>
  <p:sldSz cx="13439775" cy="7559675"/>
  <p:notesSz cx="6858000" cy="9144000"/>
  <p:embeddedFontLst>
    <p:embeddedFont>
      <p:font typeface="Akrobat Black" panose="00000A00000000000000" charset="-52"/>
      <p:bold r:id="rId13"/>
    </p:embeddedFont>
    <p:embeddedFont>
      <p:font typeface="Trebuchet MS" panose="020B0603020202020204" pitchFamily="34" charset="0"/>
      <p:regular r:id="rId14"/>
      <p:bold r:id="rId15"/>
      <p:italic r:id="rId16"/>
      <p:boldItalic r:id="rId17"/>
    </p:embeddedFont>
    <p:embeddedFont>
      <p:font typeface="Akrobat" panose="020B0604020202020204" charset="-52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111C"/>
    <a:srgbClr val="7C464A"/>
    <a:srgbClr val="EAE2D3"/>
    <a:srgbClr val="DCCFB8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48" y="78"/>
      </p:cViewPr>
      <p:guideLst>
        <p:guide orient="horz" pos="2381"/>
        <p:guide pos="42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72477-614C-4D1C-A97E-A240082C9EB2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6AAE1-8B2F-45EF-83A2-D24881C6D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183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2563"/>
            <a:ext cx="13439775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343977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3682"/>
            <a:ext cx="13439775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3924"/>
            <a:ext cx="1343977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6172" y="5569496"/>
            <a:ext cx="8285230" cy="972373"/>
          </a:xfrm>
        </p:spPr>
        <p:txBody>
          <a:bodyPr>
            <a:normAutofit/>
          </a:bodyPr>
          <a:lstStyle>
            <a:lvl1pPr marL="0" indent="0" algn="l">
              <a:buNone/>
              <a:defRPr sz="2900">
                <a:solidFill>
                  <a:schemeClr val="tx2"/>
                </a:solidFill>
              </a:defRPr>
            </a:lvl1pPr>
            <a:lvl2pPr marL="599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99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9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9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99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9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1675" y="3452770"/>
            <a:ext cx="10546271" cy="1976635"/>
          </a:xfrm>
          <a:effectLst/>
        </p:spPr>
        <p:txBody>
          <a:bodyPr>
            <a:noAutofit/>
          </a:bodyPr>
          <a:lstStyle>
            <a:lvl1pPr marL="839977" indent="-599984" algn="l">
              <a:defRPr sz="71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9953" y="806364"/>
            <a:ext cx="9407843" cy="38302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95784" y="415041"/>
            <a:ext cx="3023949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85754" y="806365"/>
            <a:ext cx="7098046" cy="53955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679972" y="806365"/>
            <a:ext cx="9407843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2563"/>
            <a:ext cx="13439775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343977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3682"/>
            <a:ext cx="13439775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343977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8373" y="2394942"/>
            <a:ext cx="8769756" cy="2671290"/>
          </a:xfrm>
          <a:effectLst/>
        </p:spPr>
        <p:txBody>
          <a:bodyPr anchor="b"/>
          <a:lstStyle>
            <a:lvl1pPr algn="r">
              <a:defRPr sz="60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2563" y="5078928"/>
            <a:ext cx="8775382" cy="920940"/>
          </a:xfrm>
        </p:spPr>
        <p:txBody>
          <a:bodyPr anchor="t"/>
          <a:lstStyle>
            <a:lvl1pPr marL="0" indent="0" algn="r">
              <a:buNone/>
              <a:defRPr sz="2600">
                <a:solidFill>
                  <a:schemeClr val="tx2"/>
                </a:solidFill>
              </a:defRPr>
            </a:lvl1pPr>
            <a:lvl2pPr marL="59998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9996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9995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999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999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9990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998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998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679970" y="806364"/>
            <a:ext cx="4918958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827406" y="806365"/>
            <a:ext cx="4918958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972" y="806365"/>
            <a:ext cx="4918958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1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99984" indent="0">
              <a:buNone/>
              <a:defRPr sz="2600" b="1"/>
            </a:lvl2pPr>
            <a:lvl3pPr marL="1199967" indent="0">
              <a:buNone/>
              <a:defRPr sz="2400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99736" y="1543601"/>
            <a:ext cx="4918958" cy="302387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30566" y="806365"/>
            <a:ext cx="4918958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1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99984" indent="0">
              <a:buNone/>
              <a:defRPr sz="2600" b="1"/>
            </a:lvl2pPr>
            <a:lvl3pPr marL="1199967" indent="0">
              <a:buNone/>
              <a:defRPr sz="2400" b="1"/>
            </a:lvl3pPr>
            <a:lvl4pPr marL="1799951" indent="0">
              <a:buNone/>
              <a:defRPr sz="2100" b="1"/>
            </a:lvl4pPr>
            <a:lvl5pPr marL="2399934" indent="0">
              <a:buNone/>
              <a:defRPr sz="2100" b="1"/>
            </a:lvl5pPr>
            <a:lvl6pPr marL="2999918" indent="0">
              <a:buNone/>
              <a:defRPr sz="2100" b="1"/>
            </a:lvl6pPr>
            <a:lvl7pPr marL="3599901" indent="0">
              <a:buNone/>
              <a:defRPr sz="2100" b="1"/>
            </a:lvl7pPr>
            <a:lvl8pPr marL="4199885" indent="0">
              <a:buNone/>
              <a:defRPr sz="2100" b="1"/>
            </a:lvl8pPr>
            <a:lvl9pPr marL="4799868" indent="0">
              <a:buNone/>
              <a:defRPr sz="2100" b="1"/>
            </a:lvl9pPr>
          </a:lstStyle>
          <a:p>
            <a:pPr marL="0" lvl="0" indent="0" algn="ctr" defTabSz="1199967" rtl="0" eaLnBrk="1" latinLnBrk="0" hangingPunct="1">
              <a:spcBef>
                <a:spcPct val="20000"/>
              </a:spcBef>
              <a:spcAft>
                <a:spcPts val="394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7219" y="1542174"/>
            <a:ext cx="4918958" cy="302387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3296" y="2435896"/>
            <a:ext cx="5344287" cy="1387255"/>
          </a:xfrm>
          <a:effectLst/>
        </p:spPr>
        <p:txBody>
          <a:bodyPr anchor="b">
            <a:noAutofit/>
          </a:bodyPr>
          <a:lstStyle>
            <a:lvl1pPr marL="299992" indent="-299992" algn="l">
              <a:defRPr sz="37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1511" y="806366"/>
            <a:ext cx="5904278" cy="5395533"/>
          </a:xfrm>
        </p:spPr>
        <p:txBody>
          <a:bodyPr anchor="ctr"/>
          <a:lstStyle>
            <a:lvl1pPr>
              <a:defRPr sz="29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18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81151" y="3855679"/>
            <a:ext cx="4980624" cy="2358422"/>
          </a:xfrm>
        </p:spPr>
        <p:txBody>
          <a:bodyPr/>
          <a:lstStyle>
            <a:lvl1pPr marL="0" indent="0">
              <a:buNone/>
              <a:defRPr sz="1800"/>
            </a:lvl1pPr>
            <a:lvl2pPr marL="599984" indent="0">
              <a:buNone/>
              <a:defRPr sz="1600"/>
            </a:lvl2pPr>
            <a:lvl3pPr marL="1199967" indent="0">
              <a:buNone/>
              <a:defRPr sz="1300"/>
            </a:lvl3pPr>
            <a:lvl4pPr marL="1799951" indent="0">
              <a:buNone/>
              <a:defRPr sz="1200"/>
            </a:lvl4pPr>
            <a:lvl5pPr marL="2399934" indent="0">
              <a:buNone/>
              <a:defRPr sz="1200"/>
            </a:lvl5pPr>
            <a:lvl6pPr marL="2999918" indent="0">
              <a:buNone/>
              <a:defRPr sz="1200"/>
            </a:lvl6pPr>
            <a:lvl7pPr marL="3599901" indent="0">
              <a:buNone/>
              <a:defRPr sz="1200"/>
            </a:lvl7pPr>
            <a:lvl8pPr marL="4199885" indent="0">
              <a:buNone/>
              <a:defRPr sz="1200"/>
            </a:lvl8pPr>
            <a:lvl9pPr marL="479986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2563"/>
            <a:ext cx="13439775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343977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3682"/>
            <a:ext cx="13439775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3924"/>
            <a:ext cx="1343977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77575" y="1259946"/>
            <a:ext cx="6047899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600"/>
            </a:lvl1pPr>
            <a:lvl2pPr marL="599984" indent="0">
              <a:buNone/>
              <a:defRPr sz="3700"/>
            </a:lvl2pPr>
            <a:lvl3pPr marL="1199967" indent="0">
              <a:buNone/>
              <a:defRPr sz="3100"/>
            </a:lvl3pPr>
            <a:lvl4pPr marL="1799951" indent="0">
              <a:buNone/>
              <a:defRPr sz="2600"/>
            </a:lvl4pPr>
            <a:lvl5pPr marL="2399934" indent="0">
              <a:buNone/>
              <a:defRPr sz="2600"/>
            </a:lvl5pPr>
            <a:lvl6pPr marL="2999918" indent="0">
              <a:buNone/>
              <a:defRPr sz="2600"/>
            </a:lvl6pPr>
            <a:lvl7pPr marL="3599901" indent="0">
              <a:buNone/>
              <a:defRPr sz="2600"/>
            </a:lvl7pPr>
            <a:lvl8pPr marL="4199885" indent="0">
              <a:buNone/>
              <a:defRPr sz="2600"/>
            </a:lvl8pPr>
            <a:lvl9pPr marL="4799868" indent="0">
              <a:buNone/>
              <a:defRPr sz="2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0311" y="1113874"/>
            <a:ext cx="5429578" cy="2384329"/>
          </a:xfrm>
        </p:spPr>
        <p:txBody>
          <a:bodyPr anchor="b"/>
          <a:lstStyle>
            <a:lvl1pPr marL="239993" indent="-239993">
              <a:buFont typeface="Georgia" pitchFamily="18" charset="0"/>
              <a:buChar char="*"/>
              <a:defRPr sz="2100"/>
            </a:lvl1pPr>
            <a:lvl2pPr marL="599984" indent="0">
              <a:buNone/>
              <a:defRPr sz="1600"/>
            </a:lvl2pPr>
            <a:lvl3pPr marL="1199967" indent="0">
              <a:buNone/>
              <a:defRPr sz="1300"/>
            </a:lvl3pPr>
            <a:lvl4pPr marL="1799951" indent="0">
              <a:buNone/>
              <a:defRPr sz="1200"/>
            </a:lvl4pPr>
            <a:lvl5pPr marL="2399934" indent="0">
              <a:buNone/>
              <a:defRPr sz="1200"/>
            </a:lvl5pPr>
            <a:lvl6pPr marL="2999918" indent="0">
              <a:buNone/>
              <a:defRPr sz="1200"/>
            </a:lvl6pPr>
            <a:lvl7pPr marL="3599901" indent="0">
              <a:buNone/>
              <a:defRPr sz="1200"/>
            </a:lvl7pPr>
            <a:lvl8pPr marL="4199885" indent="0">
              <a:buNone/>
              <a:defRPr sz="1200"/>
            </a:lvl8pPr>
            <a:lvl9pPr marL="479986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932" y="4921197"/>
            <a:ext cx="9382471" cy="1259946"/>
          </a:xfrm>
        </p:spPr>
        <p:txBody>
          <a:bodyPr anchor="b">
            <a:noAutofit/>
          </a:bodyPr>
          <a:lstStyle>
            <a:lvl1pPr algn="l">
              <a:defRPr sz="6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3439775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3439775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3857"/>
            <a:ext cx="13439775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343977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997" tIns="59998" rIns="119997" bIns="59998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35762" y="4819505"/>
            <a:ext cx="9572034" cy="1259946"/>
          </a:xfrm>
          <a:prstGeom prst="rect">
            <a:avLst/>
          </a:prstGeom>
          <a:effectLst/>
        </p:spPr>
        <p:txBody>
          <a:bodyPr vert="horz" lIns="119997" tIns="59998" rIns="119997" bIns="59998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972" y="807181"/>
            <a:ext cx="9407843" cy="3830235"/>
          </a:xfrm>
          <a:prstGeom prst="rect">
            <a:avLst/>
          </a:prstGeom>
        </p:spPr>
        <p:txBody>
          <a:bodyPr vert="horz" lIns="119997" tIns="59998" rIns="119997" bIns="5999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71848" y="6803708"/>
            <a:ext cx="3695938" cy="402483"/>
          </a:xfrm>
          <a:prstGeom prst="rect">
            <a:avLst/>
          </a:prstGeom>
        </p:spPr>
        <p:txBody>
          <a:bodyPr vert="horz" lIns="119997" tIns="59998" rIns="119997" bIns="59998" rtlCol="0" anchor="ctr"/>
          <a:lstStyle>
            <a:lvl1pPr algn="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AD5E83B-E9E2-4E97-94B1-ECD5699343FD}" type="datetimeFigureOut">
              <a:rPr lang="ru-RU" smtClean="0"/>
              <a:t>04.02.2026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1988" y="6803708"/>
            <a:ext cx="4927919" cy="402483"/>
          </a:xfrm>
          <a:prstGeom prst="rect">
            <a:avLst/>
          </a:prstGeom>
        </p:spPr>
        <p:txBody>
          <a:bodyPr vert="horz" lIns="119997" tIns="59998" rIns="119997" bIns="59998" rtlCol="0" anchor="ctr"/>
          <a:lstStyle>
            <a:lvl1pPr algn="l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9906" y="6803708"/>
            <a:ext cx="2687955" cy="402483"/>
          </a:xfrm>
          <a:prstGeom prst="rect">
            <a:avLst/>
          </a:prstGeom>
        </p:spPr>
        <p:txBody>
          <a:bodyPr vert="horz" lIns="119997" tIns="59998" rIns="119997" bIns="59998" rtlCol="0" anchor="ctr"/>
          <a:lstStyle>
            <a:lvl1pPr algn="ctr"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5BD54B-219A-4BDD-8855-8B191717E4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419988" indent="-419988" algn="r" defTabSz="1199967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60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99992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19980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079970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439961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23950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183940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579929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99918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95907" indent="-239993" algn="l" defTabSz="1199967" rtl="0" eaLnBrk="1" latinLnBrk="0" hangingPunct="1">
        <a:spcBef>
          <a:spcPct val="20000"/>
        </a:spcBef>
        <a:spcAft>
          <a:spcPts val="39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maam.ru/obrazovanie/obzh-viktoriny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maam.ru/obrazovanie/obzh-viktoriny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936" y="2846212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30104" y="5599765"/>
            <a:ext cx="9713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krobat" panose="00000600000000000000" pitchFamily="2" charset="-52"/>
              </a:rPr>
              <a:t>Пушкина С.В., учитель-дефектолог 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krobat" panose="00000600000000000000" pitchFamily="2" charset="-52"/>
              </a:rPr>
              <a:t>МБДОУ «Детский сад комбинированного вида п. Чагода»</a:t>
            </a:r>
          </a:p>
          <a:p>
            <a:endParaRPr lang="ru-RU" sz="2000" b="1" i="0" dirty="0">
              <a:solidFill>
                <a:schemeClr val="accent6">
                  <a:lumMod val="50000"/>
                </a:schemeClr>
              </a:solidFill>
              <a:effectLst/>
              <a:latin typeface="Akrobat" panose="00000600000000000000" pitchFamily="2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69992" y="6704263"/>
            <a:ext cx="2473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krobat Black" panose="00000A00000000000000" pitchFamily="2" charset="-52"/>
              </a:rPr>
              <a:t>2026г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krobat Black" panose="00000A00000000000000" pitchFamily="2" charset="-52"/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krobat Black" panose="00000A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448" y="5432407"/>
            <a:ext cx="2096327" cy="20384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450486" y="985461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371599" y="1809290"/>
            <a:ext cx="102584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Конспект образовательной деятельности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 smtClean="0">
                <a:solidFill>
                  <a:srgbClr val="57111C"/>
                </a:solidFill>
                <a:latin typeface="Akrobat Black" panose="00000A00000000000000" charset="-52"/>
              </a:rPr>
              <a:t>по ознакомлению </a:t>
            </a:r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с правилами  безопасного поведения в социуме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для подгруппы детей с задержкой психического развития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и интеллектуальными нарушениями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старшего дошкольного возраста 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группы  компенсирующей направленности для детей с ЗПР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>
                <a:solidFill>
                  <a:srgbClr val="57111C"/>
                </a:solidFill>
                <a:latin typeface="Akrobat Black" panose="00000A00000000000000" charset="-52"/>
              </a:rPr>
              <a:t>с использованием технологии </a:t>
            </a:r>
            <a:r>
              <a:rPr lang="ru-RU" sz="2400" b="1" dirty="0" err="1">
                <a:solidFill>
                  <a:srgbClr val="57111C"/>
                </a:solidFill>
                <a:latin typeface="Akrobat Black" panose="00000A00000000000000" charset="-52"/>
              </a:rPr>
              <a:t>сторителлинг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  <a:p>
            <a:pPr algn="ctr">
              <a:spcAft>
                <a:spcPts val="0"/>
              </a:spcAft>
            </a:pPr>
            <a:endParaRPr lang="ru-RU" sz="3600" dirty="0" smtClean="0">
              <a:solidFill>
                <a:schemeClr val="accent6">
                  <a:lumMod val="50000"/>
                </a:schemeClr>
              </a:solidFill>
              <a:effectLst/>
              <a:latin typeface="Akrobat Black" panose="00000A0000000000000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3600" dirty="0">
              <a:solidFill>
                <a:schemeClr val="accent6">
                  <a:lumMod val="50000"/>
                </a:schemeClr>
              </a:solidFill>
              <a:effectLst/>
              <a:latin typeface="Akrobat Black" panose="00000A0000000000000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1599" y="210326"/>
            <a:ext cx="11318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98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 smtClean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Результаты работы </a:t>
            </a:r>
          </a:p>
          <a:p>
            <a:r>
              <a:rPr lang="ru-RU" sz="2400" dirty="0" smtClean="0"/>
              <a:t>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дети узнали, что такое опасная ситуация и какие бывают опасные ситуации , познакомились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с основными правилами поведения в опасных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ситуациях</a:t>
            </a: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у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детей сформированы навыки 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hlinkClick r:id="rId2" tooltip="Безопасность, ОБЖ. Викторины, интеллектуальные игры"/>
              </a:rPr>
              <a:t>безопасной жизнедеятельности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ключевые коммуникативные компетенции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(ответственного отношения к себе и людям, осторожности, готовности к действиям в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опасных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ситуациях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у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детей развиваются навыки осторожности,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внимания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у детей развивается речь</a:t>
            </a:r>
          </a:p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дети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проявляют ответственное отношение к своей жизни и 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безопасности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675" y="5964954"/>
            <a:ext cx="2592126" cy="159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люс 1"/>
          <p:cNvSpPr/>
          <p:nvPr/>
        </p:nvSpPr>
        <p:spPr>
          <a:xfrm>
            <a:off x="700803" y="1312687"/>
            <a:ext cx="362974" cy="457199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люс 8"/>
          <p:cNvSpPr/>
          <p:nvPr/>
        </p:nvSpPr>
        <p:spPr>
          <a:xfrm>
            <a:off x="605603" y="5343989"/>
            <a:ext cx="362974" cy="457199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люс 9"/>
          <p:cNvSpPr/>
          <p:nvPr/>
        </p:nvSpPr>
        <p:spPr>
          <a:xfrm>
            <a:off x="633207" y="3827988"/>
            <a:ext cx="362974" cy="457199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622965" y="4597249"/>
            <a:ext cx="362974" cy="457199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622965" y="2353589"/>
            <a:ext cx="362974" cy="457199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10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82" y="2254863"/>
            <a:ext cx="7447935" cy="456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7100" y="1291131"/>
            <a:ext cx="11638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  <a:ea typeface="Calibri" panose="020F0502020204030204" pitchFamily="34" charset="0"/>
                <a:cs typeface="Arial" panose="020B0604020202020204" pitchFamily="34" charset="0"/>
              </a:rPr>
              <a:t>Дошкольники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  <a:ea typeface="Calibri" panose="020F0502020204030204" pitchFamily="34" charset="0"/>
                <a:cs typeface="Arial" panose="020B0604020202020204" pitchFamily="34" charset="0"/>
              </a:rPr>
              <a:t>с задержкой психического развития и интеллектуальными нарушениями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  <a:ea typeface="Calibri" panose="020F0502020204030204" pitchFamily="34" charset="0"/>
                <a:cs typeface="Arial" panose="020B0604020202020204" pitchFamily="34" charset="0"/>
              </a:rPr>
              <a:t>самая доверчивая и незащищенная категория детей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  <a:cs typeface="Arial" panose="020B0604020202020204" pitchFamily="34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756" y="5649038"/>
            <a:ext cx="2360019" cy="196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83123" y="63964"/>
            <a:ext cx="105766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37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7624916" y="1550916"/>
            <a:ext cx="51383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снижены навыки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самоконтроля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достаточно сформированы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мышление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внимание 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речь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способны точно определять и прогнозировать потенциально опасные ситуации.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69" y="1653912"/>
            <a:ext cx="6731022" cy="505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8974" y="5633884"/>
            <a:ext cx="1925791" cy="192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4969" y="1017639"/>
            <a:ext cx="11813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57111C"/>
                </a:solidFill>
                <a:latin typeface="Akrobat Black" panose="00000A00000000000000" charset="-52"/>
              </a:rPr>
              <a:t>У детей с задержкой психического развития и  интеллектуальными нарушениями </a:t>
            </a:r>
            <a:endParaRPr lang="ru-RU" sz="24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1400" y="231866"/>
            <a:ext cx="11406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72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927099" y="871983"/>
            <a:ext cx="1184500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Цель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 формирование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у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детей с задержкой психического развития и интеллектуальными нарушениями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старшего дошкольного возраста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компетенций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безопасного поведения в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социуме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Задачи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: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Образовательные: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 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-закреплять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с детьми основные правила поведения в опасных ситуациях.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-содействовать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формированию у детей навыков 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  <a:hlinkClick r:id="rId2" tooltip="Безопасность, ОБЖ. Викторины, интеллектуальные игры"/>
              </a:rPr>
              <a:t>безопасной жизнедеятельности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, ключевых коммуникативных компетенций (ответственного отношения к себе и людям, осторожности, готовности к действиям в неадекватных ситуациях).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-предупредить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возможные негативные ситуации для ребенка, если он находится один в доме или на улице, содействовать формированию у детей навыков правильного поведения при встрече с незнакомыми людьми.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Развивающие: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 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-способствовать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развитию осторожности,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внимания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-способствовать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развитию речи.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Воспитательные: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 </a:t>
            </a: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-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способствовать воспитанию ответственного отношения к своей жизни и ее безопасности</a:t>
            </a:r>
            <a:r>
              <a:rPr lang="ru-RU" sz="2400" dirty="0">
                <a:latin typeface="Akrobat Black" panose="00000A00000000000000" charset="-52"/>
              </a:rPr>
              <a:t>.</a:t>
            </a:r>
          </a:p>
        </p:txBody>
      </p:sp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40064" y="4994637"/>
            <a:ext cx="1827618" cy="182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11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Методы и приемы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krobat Black" panose="00000A00000000000000" charset="-52"/>
              </a:rPr>
              <a:t> </a:t>
            </a: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наглядные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, словесные, практические,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игровые</a:t>
            </a:r>
          </a:p>
          <a:p>
            <a:pPr algn="ctr"/>
            <a:endParaRPr lang="ru-RU" sz="2400" dirty="0"/>
          </a:p>
          <a:p>
            <a:pPr algn="ctr"/>
            <a:endParaRPr lang="ru-RU" sz="2400" dirty="0"/>
          </a:p>
          <a:p>
            <a:r>
              <a:rPr lang="ru-RU" sz="2400" dirty="0" smtClean="0"/>
              <a:t>			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просмотр и анализ  иллюстраций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			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		обсуждение ситуаций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			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		моделирование  ситуаций (при помощи карт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Проппа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			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		ролевые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подвижные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игры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2757948"/>
            <a:ext cx="2119770" cy="282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4306529" y="1297858"/>
            <a:ext cx="1120877" cy="353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987845" y="1297858"/>
            <a:ext cx="0" cy="353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256206" y="1297858"/>
            <a:ext cx="0" cy="353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082116" y="1297858"/>
            <a:ext cx="1091380" cy="353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69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krobat Black" panose="00000A00000000000000" charset="-52"/>
              </a:rPr>
              <a:t>Организационный этап</a:t>
            </a:r>
            <a:endParaRPr lang="ru-RU" sz="2400" dirty="0">
              <a:latin typeface="Akrobat Black" panose="00000A00000000000000" charset="-52"/>
            </a:endParaRPr>
          </a:p>
          <a:p>
            <a:r>
              <a:rPr lang="ru-RU" sz="2400" dirty="0" smtClean="0"/>
              <a:t>			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6" y="2220864"/>
            <a:ext cx="6129642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38568" y="1418286"/>
            <a:ext cx="67400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Правила 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занимать </a:t>
            </a:r>
            <a:r>
              <a:rPr lang="ru-RU" sz="2000" b="1" dirty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места согласно цифре, указанной на </a:t>
            </a: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билете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слушать </a:t>
            </a:r>
            <a:r>
              <a:rPr lang="ru-RU" sz="2000" b="1" dirty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внимательно, не перебивать друг </a:t>
            </a: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друга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поднимать руку, если хочешь что-то </a:t>
            </a: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сказать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уважать мнение </a:t>
            </a:r>
            <a:r>
              <a:rPr lang="ru-RU" sz="20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других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FF0000"/>
              </a:solidFill>
              <a:latin typeface="Akrobat Black" panose="00000A00000000000000" charset="-52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самое главное – быть дружными и помогать друг </a:t>
            </a:r>
            <a:r>
              <a:rPr lang="ru-RU" sz="2800" b="1" dirty="0" smtClean="0">
                <a:solidFill>
                  <a:srgbClr val="FF0000"/>
                </a:solidFill>
                <a:latin typeface="Akrobat Black" panose="00000A00000000000000" charset="-52"/>
                <a:ea typeface="Times New Roman" panose="02020603050405020304" pitchFamily="18" charset="0"/>
              </a:rPr>
              <a:t>другу</a:t>
            </a:r>
            <a:endParaRPr lang="ru-RU" sz="2800" b="1" dirty="0">
              <a:solidFill>
                <a:srgbClr val="FF0000"/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717" y="5443310"/>
            <a:ext cx="3479969" cy="211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80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krobat Black" panose="00000A00000000000000" charset="-52"/>
              </a:rPr>
              <a:t>Основной этап </a:t>
            </a:r>
            <a:endParaRPr lang="ru-RU" sz="2400" dirty="0">
              <a:latin typeface="Akrobat Black" panose="00000A00000000000000" charset="-52"/>
            </a:endParaRPr>
          </a:p>
          <a:p>
            <a:r>
              <a:rPr lang="ru-RU" sz="2400" dirty="0" smtClean="0"/>
              <a:t>			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9" name="Рисунок 8" descr="Picture background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" b="7230"/>
          <a:stretch/>
        </p:blipFill>
        <p:spPr bwMode="auto">
          <a:xfrm>
            <a:off x="4544487" y="1838406"/>
            <a:ext cx="2056221" cy="23442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667" y="1672598"/>
            <a:ext cx="2624753" cy="249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Picture backgroun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3801" r="50721" b="24743"/>
          <a:stretch/>
        </p:blipFill>
        <p:spPr bwMode="auto">
          <a:xfrm>
            <a:off x="8537514" y="1672598"/>
            <a:ext cx="2806336" cy="2482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930" y="4836146"/>
            <a:ext cx="3012380" cy="2917825"/>
          </a:xfrm>
          <a:prstGeom prst="rect">
            <a:avLst/>
          </a:prstGeom>
        </p:spPr>
      </p:pic>
      <p:pic>
        <p:nvPicPr>
          <p:cNvPr id="14" name="Рисунок 13" descr="Picture backgroun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995" y="5004422"/>
            <a:ext cx="2903855" cy="25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Picture backgroun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904" y="5269714"/>
            <a:ext cx="2127342" cy="2021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cture background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t="219" r="14588" b="7669"/>
          <a:stretch/>
        </p:blipFill>
        <p:spPr bwMode="auto">
          <a:xfrm>
            <a:off x="6476869" y="1884705"/>
            <a:ext cx="1872764" cy="24225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52177" y="1017639"/>
            <a:ext cx="2624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Не открывать дверь незнакомцам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60903" y="904585"/>
            <a:ext cx="3559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Нельзя принимать подарки от незнакомцев и уходить с ними 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1930" y="4745524"/>
            <a:ext cx="3012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Если потерялся, нужно громко кричать и плакать, привлечь внимание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243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968" y="4163365"/>
            <a:ext cx="2341540" cy="31758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059" y="4178200"/>
            <a:ext cx="2642648" cy="317583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Технологии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</a:rPr>
              <a:t>сторителлинг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</a:rPr>
              <a:t>здоровьесебергающие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технологии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432">
            <a:off x="3627456" y="1476440"/>
            <a:ext cx="2936451" cy="32084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527">
            <a:off x="7208088" y="1425954"/>
            <a:ext cx="2443084" cy="32084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8299">
            <a:off x="9956220" y="1795551"/>
            <a:ext cx="2770872" cy="31204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4286">
            <a:off x="914942" y="1593159"/>
            <a:ext cx="2654234" cy="32741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26176" y="4211098"/>
            <a:ext cx="2798137" cy="3047092"/>
          </a:xfrm>
          <a:prstGeom prst="rect">
            <a:avLst/>
          </a:prstGeom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646" y="5479606"/>
            <a:ext cx="2123482" cy="2123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12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404361" y="6631317"/>
            <a:ext cx="13326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chemeClr val="accent6">
                  <a:lumMod val="50000"/>
                </a:schemeClr>
              </a:solidFill>
              <a:latin typeface="Akrobat Black" panose="00000A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27100" y="164097"/>
            <a:ext cx="12286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Муниципальный заочный методический конкурс по разработке, внедрению и проведению урока/занятия 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krobat Black" panose="00000A00000000000000" charset="-52"/>
            </a:endParaRPr>
          </a:p>
          <a:p>
            <a:pPr algn="ctr"/>
            <a:r>
              <a:rPr lang="ru-RU" sz="2000" b="1" dirty="0">
                <a:solidFill>
                  <a:srgbClr val="57111C"/>
                </a:solidFill>
                <a:latin typeface="Akrobat Black" panose="00000A00000000000000" charset="-52"/>
              </a:rPr>
              <a:t>«Простые решения» </a:t>
            </a:r>
            <a:endParaRPr lang="ru-RU" sz="2000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1400" y="843030"/>
            <a:ext cx="11239500" cy="0"/>
          </a:xfrm>
          <a:prstGeom prst="line">
            <a:avLst/>
          </a:prstGeom>
          <a:ln w="19050">
            <a:solidFill>
              <a:srgbClr val="7C46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33489" y="871983"/>
            <a:ext cx="120553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krobat Black" panose="00000A00000000000000" charset="-52"/>
              </a:rPr>
              <a:t>Заключительный   этап </a:t>
            </a:r>
            <a:endParaRPr lang="ru-RU" sz="2400" dirty="0">
              <a:latin typeface="Akrobat Black" panose="00000A00000000000000" charset="-52"/>
            </a:endParaRPr>
          </a:p>
          <a:p>
            <a:r>
              <a:rPr lang="ru-RU" sz="2400" dirty="0" smtClean="0"/>
              <a:t>			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krobat Black" panose="00000A00000000000000" charset="-52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Akrobat Black" panose="00000A00000000000000" charset="-52"/>
              </a:rPr>
              <a:t>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/>
              <a:latin typeface="Akrobat Black" panose="00000A00000000000000" charset="-52"/>
              <a:ea typeface="Times New Roman" panose="02020603050405020304" pitchFamily="18" charset="0"/>
            </a:endParaRPr>
          </a:p>
        </p:txBody>
      </p:sp>
      <p:pic>
        <p:nvPicPr>
          <p:cNvPr id="9" name="Рисунок 8" descr="Picture background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" b="7230"/>
          <a:stretch/>
        </p:blipFill>
        <p:spPr bwMode="auto">
          <a:xfrm>
            <a:off x="5330009" y="1920063"/>
            <a:ext cx="2056221" cy="23442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1" y="1683260"/>
            <a:ext cx="3842748" cy="3985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Picture backgroun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3801" r="50721" b="24743"/>
          <a:stretch/>
        </p:blipFill>
        <p:spPr bwMode="auto">
          <a:xfrm>
            <a:off x="8581758" y="1699682"/>
            <a:ext cx="4371829" cy="43471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487" y="4745524"/>
            <a:ext cx="3729828" cy="30084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52177" y="1017639"/>
            <a:ext cx="2624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Не открывать дверь незнакомцам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60903" y="904585"/>
            <a:ext cx="3559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Нельзя принимать подарки от незнакомцев и уходить с ними 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1930" y="4745524"/>
            <a:ext cx="3012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7111C"/>
                </a:solidFill>
                <a:latin typeface="Akrobat Black" panose="00000A00000000000000" charset="-52"/>
              </a:rPr>
              <a:t>Если потерялся, нужно громко кричать и плакать, привлечь внимание</a:t>
            </a:r>
            <a:endParaRPr lang="ru-RU" dirty="0">
              <a:solidFill>
                <a:srgbClr val="57111C"/>
              </a:solidFill>
              <a:latin typeface="Akrobat Black" panose="00000A0000000000000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636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2152</TotalTime>
  <Words>405</Words>
  <Application>Microsoft Office PowerPoint</Application>
  <PresentationFormat>Произвольный</PresentationFormat>
  <Paragraphs>105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Akrobat Black</vt:lpstr>
      <vt:lpstr>Trebuchet MS</vt:lpstr>
      <vt:lpstr>Akrobat</vt:lpstr>
      <vt:lpstr>Wingdings</vt:lpstr>
      <vt:lpstr>Calibri</vt:lpstr>
      <vt:lpstr>Arial</vt:lpstr>
      <vt:lpstr>Times New Roman</vt:lpstr>
      <vt:lpstr>Georgia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USER101-5</dc:creator>
  <cp:lastModifiedBy>PCS</cp:lastModifiedBy>
  <cp:revision>172</cp:revision>
  <dcterms:created xsi:type="dcterms:W3CDTF">2023-04-07T08:06:44Z</dcterms:created>
  <dcterms:modified xsi:type="dcterms:W3CDTF">2026-02-04T09:18:33Z</dcterms:modified>
</cp:coreProperties>
</file>